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86" r:id="rId4"/>
    <p:sldId id="281" r:id="rId5"/>
    <p:sldId id="287" r:id="rId6"/>
    <p:sldId id="284" r:id="rId7"/>
    <p:sldId id="282" r:id="rId8"/>
    <p:sldId id="288" r:id="rId9"/>
    <p:sldId id="278" r:id="rId10"/>
    <p:sldId id="280" r:id="rId11"/>
    <p:sldId id="276" r:id="rId12"/>
    <p:sldId id="285" r:id="rId13"/>
    <p:sldId id="289" r:id="rId14"/>
    <p:sldId id="290" r:id="rId15"/>
    <p:sldId id="291" r:id="rId16"/>
    <p:sldId id="293" r:id="rId17"/>
    <p:sldId id="274" r:id="rId18"/>
    <p:sldId id="292" r:id="rId19"/>
    <p:sldId id="258" r:id="rId2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genda-Medium" pitchFamily="-64" charset="0"/>
        <a:ea typeface="ＭＳ Ｐゴシック" pitchFamily="-6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genda-Medium" pitchFamily="-64" charset="0"/>
        <a:ea typeface="ＭＳ Ｐゴシック" pitchFamily="-6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genda-Medium" pitchFamily="-64" charset="0"/>
        <a:ea typeface="ＭＳ Ｐゴシック" pitchFamily="-6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genda-Medium" pitchFamily="-64" charset="0"/>
        <a:ea typeface="ＭＳ Ｐゴシック" pitchFamily="-6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genda-Medium" pitchFamily="-64" charset="0"/>
        <a:ea typeface="ＭＳ Ｐゴシック" pitchFamily="-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genda-Medium" pitchFamily="-64" charset="0"/>
        <a:ea typeface="ＭＳ Ｐゴシック" pitchFamily="-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genda-Medium" pitchFamily="-64" charset="0"/>
        <a:ea typeface="ＭＳ Ｐゴシック" pitchFamily="-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genda-Medium" pitchFamily="-64" charset="0"/>
        <a:ea typeface="ＭＳ Ｐゴシック" pitchFamily="-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genda-Medium" pitchFamily="-64" charset="0"/>
        <a:ea typeface="ＭＳ Ｐゴシック" pitchFamily="-6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61B1"/>
    <a:srgbClr val="C85D9B"/>
    <a:srgbClr val="FFFFFF"/>
    <a:srgbClr val="CEAFDB"/>
    <a:srgbClr val="A0DB8A"/>
    <a:srgbClr val="00B688"/>
    <a:srgbClr val="FF9F29"/>
    <a:srgbClr val="FFFCCB"/>
    <a:srgbClr val="CB76AC"/>
    <a:srgbClr val="E2B0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652" autoAdjust="0"/>
  </p:normalViewPr>
  <p:slideViewPr>
    <p:cSldViewPr>
      <p:cViewPr varScale="1">
        <p:scale>
          <a:sx n="69" d="100"/>
          <a:sy n="69" d="100"/>
        </p:scale>
        <p:origin x="-5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925374B-ACB3-440F-88BF-54DBC18FCA0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03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07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A5FAA61-7072-4B86-9215-761C71A9955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88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486E99-7BEE-4904-9856-F22920CBDB8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FAA61-7072-4B86-9215-761C71A9955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63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FAA61-7072-4B86-9215-761C71A9955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60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 userDrawn="1"/>
        </p:nvSpPr>
        <p:spPr bwMode="auto">
          <a:xfrm>
            <a:off x="5638800" y="4800600"/>
            <a:ext cx="3124200" cy="1676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genda-Medium" pitchFamily="-64" charset="0"/>
              <a:ea typeface="ＭＳ Ｐゴシック" pitchFamily="-64" charset="-128"/>
            </a:endParaRPr>
          </a:p>
        </p:txBody>
      </p:sp>
      <p:pic>
        <p:nvPicPr>
          <p:cNvPr id="18" name="Picture 17" descr="MOD75 - 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664" y="4876800"/>
            <a:ext cx="2976336" cy="1925864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 bwMode="auto">
          <a:xfrm>
            <a:off x="7239000" y="6264275"/>
            <a:ext cx="1447800" cy="3651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genda-Medium" pitchFamily="-64" charset="0"/>
              <a:ea typeface="ＭＳ Ｐゴシック" pitchFamily="-64" charset="-128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3886200" y="1447800"/>
            <a:ext cx="5105400" cy="1143000"/>
          </a:xfrm>
        </p:spPr>
        <p:txBody>
          <a:bodyPr anchor="b"/>
          <a:lstStyle>
            <a:lvl1pPr algn="ctr">
              <a:lnSpc>
                <a:spcPct val="80000"/>
              </a:lnSpc>
              <a:defRPr sz="4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114800" y="2743200"/>
            <a:ext cx="4648200" cy="1752600"/>
          </a:xfrm>
        </p:spPr>
        <p:txBody>
          <a:bodyPr/>
          <a:lstStyle>
            <a:lvl1pPr marL="0" indent="0" algn="ctr">
              <a:lnSpc>
                <a:spcPct val="90000"/>
              </a:lnSpc>
              <a:defRPr sz="2500" b="0">
                <a:solidFill>
                  <a:srgbClr val="CB76AC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 userDrawn="1"/>
        </p:nvSpPr>
        <p:spPr bwMode="auto">
          <a:xfrm>
            <a:off x="4191000" y="2590800"/>
            <a:ext cx="4495800" cy="0"/>
          </a:xfrm>
          <a:prstGeom prst="line">
            <a:avLst/>
          </a:prstGeom>
          <a:noFill/>
          <a:ln w="44450" cap="rnd">
            <a:solidFill>
              <a:srgbClr val="CEAFDB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E74E5-8A72-41C1-B39A-67DCF392F19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8A082-CE0F-42CA-8D2A-0F842D9086F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 userDrawn="1"/>
        </p:nvSpPr>
        <p:spPr bwMode="auto">
          <a:xfrm>
            <a:off x="5638800" y="4800600"/>
            <a:ext cx="3124200" cy="1676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genda-Medium" pitchFamily="-64" charset="0"/>
              <a:ea typeface="ＭＳ Ｐゴシック" pitchFamily="-64" charset="-128"/>
            </a:endParaRPr>
          </a:p>
        </p:txBody>
      </p:sp>
      <p:pic>
        <p:nvPicPr>
          <p:cNvPr id="17" name="Picture 16" descr="MOD75 - 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664" y="4876800"/>
            <a:ext cx="2976336" cy="1925864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auto">
          <a:xfrm>
            <a:off x="7239000" y="6264275"/>
            <a:ext cx="1447800" cy="3651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genda-Medium" pitchFamily="-64" charset="0"/>
              <a:ea typeface="ＭＳ Ｐゴシック" pitchFamily="-64" charset="-128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4145886" y="4174280"/>
            <a:ext cx="4648200" cy="35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500" b="0">
                <a:solidFill>
                  <a:srgbClr val="D0EEF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latin typeface="+mn-lt"/>
                <a:ea typeface="+mn-ea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+mn-lt"/>
                <a:ea typeface="+mn-ea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FFFFFF"/>
                </a:solidFill>
                <a:latin typeface="+mn-lt"/>
                <a:ea typeface="+mn-ea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FFFF"/>
                </a:solidFill>
                <a:latin typeface="+mn-lt"/>
                <a:ea typeface="+mn-ea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FFFF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FFFF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FFFF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FFFF"/>
                </a:solidFill>
                <a:latin typeface="+mn-lt"/>
                <a:ea typeface="+mn-ea"/>
              </a:defRPr>
            </a:lvl9pPr>
          </a:lstStyle>
          <a:p>
            <a:r>
              <a:rPr lang="en-US" sz="1600" dirty="0" smtClean="0">
                <a:solidFill>
                  <a:srgbClr val="9361B1"/>
                </a:solidFill>
              </a:rPr>
              <a:t>marchofdimes.com </a:t>
            </a:r>
            <a:r>
              <a:rPr lang="en-US" sz="1600" baseline="0" dirty="0" smtClean="0">
                <a:solidFill>
                  <a:srgbClr val="9361B1"/>
                </a:solidFill>
                <a:latin typeface="Zapf Dingbats-Bet"/>
                <a:cs typeface="Zapf Dingbats-Bet"/>
              </a:rPr>
              <a:t> </a:t>
            </a:r>
          </a:p>
          <a:p>
            <a:r>
              <a:rPr lang="en-US" sz="1600" baseline="0" dirty="0" smtClean="0">
                <a:solidFill>
                  <a:srgbClr val="9361B1"/>
                </a:solidFill>
                <a:latin typeface="Zapf Dingbats-Bet"/>
                <a:cs typeface="Zapf Dingbats-Bet"/>
              </a:rPr>
              <a:t>marchofdimes.com/</a:t>
            </a:r>
            <a:r>
              <a:rPr lang="en-US" sz="1600" baseline="0" dirty="0" err="1" smtClean="0">
                <a:solidFill>
                  <a:srgbClr val="9361B1"/>
                </a:solidFill>
                <a:latin typeface="Zapf Dingbats-Bet"/>
                <a:cs typeface="Zapf Dingbats-Bet"/>
              </a:rPr>
              <a:t>kansas</a:t>
            </a:r>
            <a:r>
              <a:rPr lang="en-US" sz="1600" dirty="0" smtClean="0">
                <a:solidFill>
                  <a:srgbClr val="9361B1"/>
                </a:solidFill>
              </a:rPr>
              <a:t> </a:t>
            </a:r>
            <a:r>
              <a:rPr lang="en-US" sz="1600" baseline="0" dirty="0" smtClean="0">
                <a:solidFill>
                  <a:srgbClr val="9361B1"/>
                </a:solidFill>
                <a:latin typeface="Zapf Dingbats-Bet"/>
                <a:cs typeface="Zapf Dingbats-Bet"/>
              </a:rPr>
              <a:t> </a:t>
            </a:r>
          </a:p>
          <a:p>
            <a:r>
              <a:rPr lang="en-US" sz="1600" dirty="0" smtClean="0">
                <a:solidFill>
                  <a:srgbClr val="9361B1"/>
                </a:solidFill>
              </a:rPr>
              <a:t>nacersano.org</a:t>
            </a:r>
          </a:p>
        </p:txBody>
      </p:sp>
      <p:sp>
        <p:nvSpPr>
          <p:cNvPr id="24" name="Rectangle 3"/>
          <p:cNvSpPr txBox="1">
            <a:spLocks noChangeArrowheads="1"/>
          </p:cNvSpPr>
          <p:nvPr userDrawn="1"/>
        </p:nvSpPr>
        <p:spPr bwMode="auto">
          <a:xfrm>
            <a:off x="4119244" y="3693350"/>
            <a:ext cx="4648200" cy="41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500" b="0">
                <a:solidFill>
                  <a:srgbClr val="D0EEF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latin typeface="+mn-lt"/>
                <a:ea typeface="+mn-ea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+mn-lt"/>
                <a:ea typeface="+mn-ea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FFFFFF"/>
                </a:solidFill>
                <a:latin typeface="+mn-lt"/>
                <a:ea typeface="+mn-ea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FFFF"/>
                </a:solidFill>
                <a:latin typeface="+mn-lt"/>
                <a:ea typeface="+mn-ea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FFFF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FFFF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FFFF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FFFF"/>
                </a:solidFill>
                <a:latin typeface="+mn-lt"/>
                <a:ea typeface="+mn-ea"/>
              </a:defRPr>
            </a:lvl9pPr>
          </a:lstStyle>
          <a:p>
            <a:r>
              <a:rPr lang="en-US" sz="1600" dirty="0" smtClean="0">
                <a:solidFill>
                  <a:srgbClr val="9361B1"/>
                </a:solidFill>
              </a:rPr>
              <a:t>working together for stronger, healthier</a:t>
            </a:r>
            <a:r>
              <a:rPr lang="en-US" sz="1600" baseline="0" dirty="0" smtClean="0">
                <a:solidFill>
                  <a:srgbClr val="9361B1"/>
                </a:solidFill>
              </a:rPr>
              <a:t> babies</a:t>
            </a:r>
            <a:endParaRPr lang="en-US" sz="1600" dirty="0">
              <a:solidFill>
                <a:srgbClr val="9361B1"/>
              </a:solidFill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 userDrawn="1"/>
        </p:nvSpPr>
        <p:spPr bwMode="auto">
          <a:xfrm>
            <a:off x="4114800" y="4953000"/>
            <a:ext cx="4648200" cy="76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500" b="0">
                <a:solidFill>
                  <a:srgbClr val="D0EEF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latin typeface="+mn-lt"/>
                <a:ea typeface="+mn-ea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+mn-lt"/>
                <a:ea typeface="+mn-ea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FFFFFF"/>
                </a:solidFill>
                <a:latin typeface="+mn-lt"/>
                <a:ea typeface="+mn-ea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FFFF"/>
                </a:solidFill>
                <a:latin typeface="+mn-lt"/>
                <a:ea typeface="+mn-ea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FFFF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FFFF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FFFF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FFFF"/>
                </a:solidFill>
                <a:latin typeface="+mn-lt"/>
                <a:ea typeface="+mn-ea"/>
              </a:defRPr>
            </a:lvl9pPr>
          </a:lstStyle>
          <a:p>
            <a:r>
              <a:rPr lang="en-US" sz="1600" dirty="0" smtClean="0">
                <a:solidFill>
                  <a:srgbClr val="9361B1"/>
                </a:solidFill>
              </a:rPr>
              <a:t>facebook.com/</a:t>
            </a:r>
            <a:r>
              <a:rPr lang="en-US" sz="1600" dirty="0" err="1" smtClean="0">
                <a:solidFill>
                  <a:srgbClr val="9361B1"/>
                </a:solidFill>
              </a:rPr>
              <a:t>marchofdimeskc</a:t>
            </a:r>
            <a:endParaRPr lang="en-US" sz="1600" dirty="0" smtClean="0">
              <a:solidFill>
                <a:srgbClr val="9361B1"/>
              </a:solidFill>
            </a:endParaRP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110193" y="1703036"/>
            <a:ext cx="4516437" cy="635000"/>
          </a:xfrm>
          <a:ln w="12700" cmpd="sng">
            <a:noFill/>
            <a:prstDash val="dot"/>
          </a:ln>
        </p:spPr>
        <p:txBody>
          <a:bodyPr/>
          <a:lstStyle>
            <a:lvl1pPr algn="l">
              <a:defRPr sz="2500" u="none" baseline="0">
                <a:solidFill>
                  <a:srgbClr val="9361B1"/>
                </a:solidFill>
                <a:uFill>
                  <a:solidFill>
                    <a:srgbClr val="C49FD3"/>
                  </a:solidFill>
                </a:uFill>
              </a:defRPr>
            </a:lvl1pPr>
          </a:lstStyle>
          <a:p>
            <a:pPr lvl="0"/>
            <a:r>
              <a:rPr lang="en-US" dirty="0" smtClean="0"/>
              <a:t>Name: Click to enter text</a:t>
            </a:r>
            <a:endParaRPr lang="en-US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110193" y="2296488"/>
            <a:ext cx="4516437" cy="635000"/>
          </a:xfrm>
          <a:ln w="12700" cmpd="sng">
            <a:noFill/>
            <a:prstDash val="dot"/>
          </a:ln>
        </p:spPr>
        <p:txBody>
          <a:bodyPr/>
          <a:lstStyle>
            <a:lvl1pPr algn="l">
              <a:defRPr sz="2500" u="none" baseline="0">
                <a:solidFill>
                  <a:srgbClr val="9361B1"/>
                </a:solidFill>
                <a:uFill>
                  <a:solidFill>
                    <a:srgbClr val="C49FD3"/>
                  </a:solidFill>
                </a:uFill>
              </a:defRPr>
            </a:lvl1pPr>
          </a:lstStyle>
          <a:p>
            <a:pPr lvl="0"/>
            <a:r>
              <a:rPr lang="en-US" dirty="0" smtClean="0"/>
              <a:t>Phone: Click to enter text</a:t>
            </a:r>
            <a:endParaRPr lang="en-US" dirty="0"/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10193" y="2887400"/>
            <a:ext cx="4516437" cy="635000"/>
          </a:xfrm>
          <a:ln w="12700" cmpd="sng">
            <a:noFill/>
            <a:prstDash val="dot"/>
          </a:ln>
        </p:spPr>
        <p:txBody>
          <a:bodyPr/>
          <a:lstStyle>
            <a:lvl1pPr algn="l">
              <a:defRPr sz="2500" u="none" baseline="0">
                <a:solidFill>
                  <a:srgbClr val="9361B1"/>
                </a:solidFill>
                <a:uFill>
                  <a:solidFill>
                    <a:srgbClr val="C49FD3"/>
                  </a:solidFill>
                </a:uFill>
              </a:defRPr>
            </a:lvl1pPr>
          </a:lstStyle>
          <a:p>
            <a:pPr lvl="0"/>
            <a:r>
              <a:rPr lang="en-US" dirty="0" smtClean="0"/>
              <a:t>Email: Click to enter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97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3" name="Picture 2" descr="MOD75 - 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664" y="4876800"/>
            <a:ext cx="2976336" cy="192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1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13574-8DA2-4F36-9A2C-744A883BAA6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824EC-D4EC-473E-9D51-B94D8C2B37A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E38A8-9E50-4CC1-BFEE-4F8378E0B1D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8ED0E-1848-4BC3-9498-AB0CE369229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C0245-32EE-4AB3-8176-E0C40AB944A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C44E0-9D12-41A6-A351-C2E501A1F28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E5501-3D5D-4F60-AAB9-C8159B50ADB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7C2CD-D123-457D-B451-B2F98CFC359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1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 userDrawn="1"/>
        </p:nvSpPr>
        <p:spPr bwMode="auto">
          <a:xfrm>
            <a:off x="5638800" y="4800600"/>
            <a:ext cx="3124200" cy="1676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genda-Medium" pitchFamily="-64" charset="0"/>
              <a:ea typeface="ＭＳ Ｐゴシック" pitchFamily="-64" charset="-128"/>
            </a:endParaRPr>
          </a:p>
        </p:txBody>
      </p:sp>
      <p:pic>
        <p:nvPicPr>
          <p:cNvPr id="10" name="Picture 9" descr="MOD75 - rgb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664" y="4876800"/>
            <a:ext cx="2976336" cy="192586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7239000" y="6264275"/>
            <a:ext cx="1447800" cy="3651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genda-Medium" pitchFamily="-64" charset="0"/>
              <a:ea typeface="ＭＳ Ｐゴシック" pitchFamily="-64" charset="-128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fld id="{054F5E64-4DF2-4D40-B75D-B4F34F65B927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838200" y="1600200"/>
            <a:ext cx="7620000" cy="0"/>
          </a:xfrm>
          <a:prstGeom prst="line">
            <a:avLst/>
          </a:prstGeom>
          <a:noFill/>
          <a:ln w="44450" cap="rnd">
            <a:solidFill>
              <a:srgbClr val="CEAFDB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85D9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85D9B"/>
          </a:solidFill>
          <a:latin typeface="Trebuchet MS" pitchFamily="34" charset="0"/>
          <a:ea typeface="ＭＳ Ｐゴシック" pitchFamily="-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85D9B"/>
          </a:solidFill>
          <a:latin typeface="Trebuchet MS" pitchFamily="34" charset="0"/>
          <a:ea typeface="ＭＳ Ｐゴシック" pitchFamily="-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85D9B"/>
          </a:solidFill>
          <a:latin typeface="Trebuchet MS" pitchFamily="34" charset="0"/>
          <a:ea typeface="ＭＳ Ｐゴシック" pitchFamily="-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85D9B"/>
          </a:solidFill>
          <a:latin typeface="Trebuchet MS" pitchFamily="34" charset="0"/>
          <a:ea typeface="ＭＳ Ｐゴシック" pitchFamily="-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85D9B"/>
          </a:solidFill>
          <a:latin typeface="Trebuchet MS" pitchFamily="34" charset="0"/>
          <a:ea typeface="ＭＳ Ｐゴシック" pitchFamily="-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85D9B"/>
          </a:solidFill>
          <a:latin typeface="Trebuchet MS" pitchFamily="34" charset="0"/>
          <a:ea typeface="ＭＳ Ｐゴシック" pitchFamily="-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85D9B"/>
          </a:solidFill>
          <a:latin typeface="Trebuchet MS" pitchFamily="34" charset="0"/>
          <a:ea typeface="ＭＳ Ｐゴシック" pitchFamily="-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85D9B"/>
          </a:solidFill>
          <a:latin typeface="Trebuchet MS" pitchFamily="34" charset="0"/>
          <a:ea typeface="ＭＳ Ｐゴシック" pitchFamily="-6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62626"/>
          </a:solidFill>
          <a:latin typeface="+mn-lt"/>
          <a:ea typeface="+mn-ea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262626"/>
          </a:solidFill>
          <a:latin typeface="+mn-lt"/>
          <a:ea typeface="+mn-ea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262626"/>
          </a:solidFill>
          <a:latin typeface="+mn-lt"/>
          <a:ea typeface="+mn-ea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62626"/>
          </a:solidFill>
          <a:latin typeface="+mn-lt"/>
          <a:ea typeface="+mn-e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62626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62626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62626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6262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maturityprevention.org/" TargetMode="External"/><Relationship Id="rId2" Type="http://schemas.openxmlformats.org/officeDocument/2006/relationships/hyperlink" Target="http://www.marchofdimes.com/catalo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rchofdimes.com/peristat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990600"/>
            <a:ext cx="5334000" cy="1371600"/>
          </a:xfrm>
        </p:spPr>
        <p:txBody>
          <a:bodyPr/>
          <a:lstStyle/>
          <a:p>
            <a:r>
              <a:rPr lang="en-US" sz="4000" dirty="0" smtClean="0"/>
              <a:t>Improving Birth Outcomes</a:t>
            </a:r>
            <a:endParaRPr lang="en-US" sz="400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3048000"/>
            <a:ext cx="4648200" cy="1752600"/>
          </a:xfrm>
        </p:spPr>
        <p:txBody>
          <a:bodyPr/>
          <a:lstStyle/>
          <a:p>
            <a:r>
              <a:rPr lang="en-US" dirty="0" smtClean="0"/>
              <a:t>Diane M. Daldrup</a:t>
            </a:r>
          </a:p>
          <a:p>
            <a:r>
              <a:rPr lang="en-US" dirty="0" smtClean="0"/>
              <a:t>State Director Program &amp; Government Affairs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04422" y="685800"/>
            <a:ext cx="4044950" cy="914400"/>
          </a:xfrm>
        </p:spPr>
        <p:txBody>
          <a:bodyPr/>
          <a:lstStyle/>
          <a:p>
            <a:pPr algn="ctr"/>
            <a:r>
              <a:rPr lang="en-US" sz="3000" dirty="0" smtClean="0"/>
              <a:t>Consumer Education</a:t>
            </a:r>
            <a:endParaRPr lang="en-US" sz="3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2590800" cy="63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8287"/>
            <a:ext cx="4103687" cy="6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285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9382"/>
            <a:ext cx="4215343" cy="638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3073212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758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Resource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3733800"/>
          </a:xfrm>
        </p:spPr>
        <p:txBody>
          <a:bodyPr/>
          <a:lstStyle/>
          <a:p>
            <a:r>
              <a:rPr lang="en-US" dirty="0" smtClean="0"/>
              <a:t>March of Dimes Fulfillment Center</a:t>
            </a:r>
          </a:p>
          <a:p>
            <a:r>
              <a:rPr lang="en-US" dirty="0" smtClean="0">
                <a:hlinkClick r:id="rId2"/>
              </a:rPr>
              <a:t>www.marchofdimes.com/catalog</a:t>
            </a:r>
            <a:endParaRPr lang="en-US" dirty="0" smtClean="0"/>
          </a:p>
          <a:p>
            <a:r>
              <a:rPr lang="en-US" dirty="0" smtClean="0"/>
              <a:t>800.367.6630</a:t>
            </a:r>
          </a:p>
          <a:p>
            <a:endParaRPr lang="en-US" dirty="0"/>
          </a:p>
          <a:p>
            <a:r>
              <a:rPr lang="en-US" dirty="0" smtClean="0"/>
              <a:t>Prematurity Prevention Resource Center - MOD resource access for health care professionals</a:t>
            </a:r>
          </a:p>
          <a:p>
            <a:r>
              <a:rPr lang="en-US" dirty="0" smtClean="0">
                <a:hlinkClick r:id="rId3"/>
              </a:rPr>
              <a:t>www.prematurityprevention.org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Peristats</a:t>
            </a:r>
            <a:r>
              <a:rPr lang="en-US" dirty="0" smtClean="0"/>
              <a:t> – National and State </a:t>
            </a:r>
            <a:r>
              <a:rPr lang="en-US" dirty="0"/>
              <a:t>P</a:t>
            </a:r>
            <a:r>
              <a:rPr lang="en-US" dirty="0" smtClean="0"/>
              <a:t>erinatal </a:t>
            </a:r>
            <a:r>
              <a:rPr lang="en-US" dirty="0"/>
              <a:t>D</a:t>
            </a:r>
            <a:r>
              <a:rPr lang="en-US" dirty="0" smtClean="0"/>
              <a:t>ata </a:t>
            </a:r>
          </a:p>
          <a:p>
            <a:r>
              <a:rPr lang="en-US" dirty="0" smtClean="0">
                <a:hlinkClick r:id="rId4"/>
              </a:rPr>
              <a:t>www.marchofdimes.com/peristats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04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ASTHO 8X14 Challenge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2667000"/>
          </a:xfrm>
        </p:spPr>
        <p:txBody>
          <a:bodyPr/>
          <a:lstStyle/>
          <a:p>
            <a:pPr algn="ctr"/>
            <a:r>
              <a:rPr lang="en-US" dirty="0" smtClean="0"/>
              <a:t>Association of State &amp; Territorial Health Officials</a:t>
            </a:r>
          </a:p>
          <a:p>
            <a:pPr algn="ctr"/>
            <a:r>
              <a:rPr lang="en-US" dirty="0" smtClean="0"/>
              <a:t>partnership with the March of Dimes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Goal = 8% reduction in premature birth rate by 2014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Features community programs, professional development and public awareness campaigns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648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ASTHO Challenge - Kansas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3429000"/>
          </a:xfrm>
        </p:spPr>
        <p:txBody>
          <a:bodyPr/>
          <a:lstStyle/>
          <a:p>
            <a:pPr algn="ctr"/>
            <a:r>
              <a:rPr lang="en-US" dirty="0" smtClean="0"/>
              <a:t>Secretary Moser signed pledge in fall 2012 – official kick-off at annual MOD Perinatal Conference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Kansas Goal = 10.3 (down from current 11.2 rate)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Press Conference – February 2013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Public Awareness Campaign launched in February 2013</a:t>
            </a:r>
          </a:p>
          <a:p>
            <a:pPr algn="ctr"/>
            <a:r>
              <a:rPr lang="en-US" dirty="0" smtClean="0"/>
              <a:t>(co-branded KDHE/MOD)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64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algn="ctr"/>
            <a:r>
              <a:rPr lang="en-US" sz="3600" dirty="0"/>
              <a:t>ASTHO </a:t>
            </a:r>
            <a:r>
              <a:rPr lang="en-US" sz="3600" dirty="0" smtClean="0"/>
              <a:t>Challenge</a:t>
            </a:r>
            <a:br>
              <a:rPr lang="en-US" sz="3600" dirty="0" smtClean="0"/>
            </a:br>
            <a:r>
              <a:rPr lang="en-US" sz="3600" dirty="0" smtClean="0"/>
              <a:t>Public Awareness Campaign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315200" cy="2819400"/>
          </a:xfrm>
        </p:spPr>
        <p:txBody>
          <a:bodyPr/>
          <a:lstStyle/>
          <a:p>
            <a:pPr algn="ctr"/>
            <a:r>
              <a:rPr lang="en-US" dirty="0" smtClean="0"/>
              <a:t>Media Launch – February 2013</a:t>
            </a:r>
          </a:p>
          <a:p>
            <a:pPr algn="ctr"/>
            <a:r>
              <a:rPr lang="en-US" dirty="0" smtClean="0"/>
              <a:t>Press Releases</a:t>
            </a:r>
          </a:p>
          <a:p>
            <a:pPr algn="ctr"/>
            <a:r>
              <a:rPr lang="en-US" dirty="0" smtClean="0"/>
              <a:t>Billboards </a:t>
            </a:r>
            <a:r>
              <a:rPr lang="en-US" dirty="0"/>
              <a:t>– February &amp; June (Wichita, Topeka, Manhattan)</a:t>
            </a:r>
          </a:p>
          <a:p>
            <a:pPr algn="ctr"/>
            <a:r>
              <a:rPr lang="en-US" dirty="0" smtClean="0"/>
              <a:t>National Television PSA’s</a:t>
            </a:r>
          </a:p>
          <a:p>
            <a:pPr algn="ctr"/>
            <a:r>
              <a:rPr lang="en-US" dirty="0" smtClean="0"/>
              <a:t>Feature Stories</a:t>
            </a:r>
          </a:p>
          <a:p>
            <a:pPr algn="ctr"/>
            <a:r>
              <a:rPr lang="en-US" dirty="0" smtClean="0"/>
              <a:t>Virtual Campaign (</a:t>
            </a:r>
            <a:r>
              <a:rPr lang="en-US" dirty="0"/>
              <a:t>S</a:t>
            </a:r>
            <a:r>
              <a:rPr lang="en-US" dirty="0" smtClean="0"/>
              <a:t>ocial </a:t>
            </a:r>
            <a:r>
              <a:rPr lang="en-US" dirty="0"/>
              <a:t>M</a:t>
            </a:r>
            <a:r>
              <a:rPr lang="en-US" dirty="0" smtClean="0"/>
              <a:t>edia, E-blasts, Website </a:t>
            </a:r>
            <a:r>
              <a:rPr lang="en-US" dirty="0"/>
              <a:t>C</a:t>
            </a:r>
            <a:r>
              <a:rPr lang="en-US" dirty="0" smtClean="0"/>
              <a:t>ontent)</a:t>
            </a:r>
          </a:p>
          <a:p>
            <a:pPr algn="ctr"/>
            <a:r>
              <a:rPr lang="en-US" dirty="0" smtClean="0"/>
              <a:t>Patient Education Materials</a:t>
            </a:r>
          </a:p>
        </p:txBody>
      </p:sp>
    </p:spTree>
    <p:extLst>
      <p:ext uri="{BB962C8B-B14F-4D97-AF65-F5344CB8AC3E}">
        <p14:creationId xmlns:p14="http://schemas.microsoft.com/office/powerpoint/2010/main" val="3062189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 Can Participate!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2971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Video PSA’s in waiting rooms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Utilize patient education materials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Add campaign content to your website, newsletters, etc.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Leverage your marketing relationships to help us secure free television and print PSA’s.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3080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8x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543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1" y="8382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85D9B"/>
                </a:solidFill>
                <a:latin typeface="+mj-lt"/>
              </a:rPr>
              <a:t>Kansas Billboards</a:t>
            </a:r>
            <a:endParaRPr lang="en-US" sz="4000" b="1" dirty="0">
              <a:solidFill>
                <a:srgbClr val="C85D9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2563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85D9B"/>
                </a:solidFill>
                <a:latin typeface="+mj-lt"/>
              </a:rPr>
              <a:t>Kansas MOD Initiatives</a:t>
            </a:r>
            <a:endParaRPr lang="en-US" sz="4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981200"/>
            <a:ext cx="525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Kansas Perinatal Quality Collaborative</a:t>
            </a:r>
          </a:p>
          <a:p>
            <a:r>
              <a:rPr lang="en-US" sz="2200" dirty="0" smtClean="0"/>
              <a:t>Community Collaboratives</a:t>
            </a:r>
          </a:p>
          <a:p>
            <a:r>
              <a:rPr lang="en-US" sz="2200" dirty="0" smtClean="0"/>
              <a:t>Birth Disparities Projects</a:t>
            </a:r>
          </a:p>
          <a:p>
            <a:r>
              <a:rPr lang="en-US" sz="2200" dirty="0" smtClean="0"/>
              <a:t>Perinatal Conference</a:t>
            </a:r>
            <a:endParaRPr lang="en-US" sz="2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1752600"/>
            <a:ext cx="28289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225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Diane M. Daldrup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Phone: 913.235.9840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14800" y="2895600"/>
            <a:ext cx="4516437" cy="635000"/>
          </a:xfrm>
        </p:spPr>
        <p:txBody>
          <a:bodyPr/>
          <a:lstStyle/>
          <a:p>
            <a:r>
              <a:rPr lang="en-US" dirty="0" smtClean="0"/>
              <a:t>Email: </a:t>
            </a:r>
            <a:r>
              <a:rPr lang="en-US" sz="1600" dirty="0" smtClean="0"/>
              <a:t>ddaldrup@marchofdimes.com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5539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2971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MOD Healthy Babies Are Worth the Wait campaign</a:t>
            </a:r>
            <a:endParaRPr lang="en-US" dirty="0" smtClean="0"/>
          </a:p>
          <a:p>
            <a:pPr marL="0" indent="0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Hospital, professional and consumer resources</a:t>
            </a:r>
          </a:p>
          <a:p>
            <a:pPr marL="0" indent="0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ASTHO Challenge – what is it and how you can participate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Kansas March of Dimes quality improvement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HBWW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838200"/>
          </a:xfrm>
        </p:spPr>
        <p:txBody>
          <a:bodyPr/>
          <a:lstStyle/>
          <a:p>
            <a:pPr algn="ctr"/>
            <a:r>
              <a:rPr lang="en-US" sz="2200" dirty="0" smtClean="0"/>
              <a:t>HBWW – preterm birth prevention initiative focused on preventing preventable preterm birth.</a:t>
            </a:r>
          </a:p>
          <a:p>
            <a:pPr algn="ctr"/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2937164"/>
            <a:ext cx="6477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latin typeface="+mn-lt"/>
              </a:rPr>
              <a:t>Community program with five key components</a:t>
            </a:r>
            <a:r>
              <a:rPr lang="en-US" sz="2200" b="1" dirty="0">
                <a:latin typeface="+mn-lt"/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b="1" dirty="0">
                <a:latin typeface="+mn-lt"/>
              </a:rPr>
              <a:t>Partnerships &amp; collaborations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b="1" dirty="0">
                <a:latin typeface="+mn-lt"/>
              </a:rPr>
              <a:t>Provider initiatives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b="1" dirty="0">
                <a:latin typeface="+mn-lt"/>
              </a:rPr>
              <a:t>Patient support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b="1" dirty="0">
                <a:latin typeface="+mn-lt"/>
              </a:rPr>
              <a:t>Public engagement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b="1" dirty="0">
                <a:latin typeface="+mn-lt"/>
              </a:rPr>
              <a:t>Performance measures</a:t>
            </a:r>
            <a:endParaRPr lang="en-US" sz="2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2687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HBWW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1066800"/>
          </a:xfrm>
        </p:spPr>
        <p:txBody>
          <a:bodyPr/>
          <a:lstStyle/>
          <a:p>
            <a:pPr algn="ctr"/>
            <a:r>
              <a:rPr lang="en-US" sz="2200" dirty="0" smtClean="0"/>
              <a:t>MOD pilot </a:t>
            </a:r>
            <a:r>
              <a:rPr lang="en-US" sz="2200" dirty="0"/>
              <a:t>program </a:t>
            </a:r>
            <a:r>
              <a:rPr lang="en-US" sz="2200" dirty="0" smtClean="0"/>
              <a:t>launch - 2006, Kentucky Chapter</a:t>
            </a:r>
            <a:endParaRPr lang="en-US" sz="2200" dirty="0"/>
          </a:p>
          <a:p>
            <a:pPr algn="ctr"/>
            <a:r>
              <a:rPr lang="en-US" sz="2200" dirty="0" smtClean="0"/>
              <a:t>National l</a:t>
            </a:r>
            <a:r>
              <a:rPr lang="en-US" sz="2200" dirty="0" smtClean="0"/>
              <a:t>aunch - 2008 Prematurity Symposium, Wash, DC</a:t>
            </a:r>
          </a:p>
          <a:p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1676400" y="3103418"/>
            <a:ext cx="5791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>
                <a:latin typeface="+mn-lt"/>
              </a:rPr>
              <a:t>Target Focus Areas: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b="1" dirty="0">
                <a:latin typeface="+mn-lt"/>
              </a:rPr>
              <a:t>Eliminate birth disparities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b="1" dirty="0">
                <a:latin typeface="+mn-lt"/>
              </a:rPr>
              <a:t>Eliminate early elective deliveries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b="1" dirty="0">
                <a:latin typeface="+mn-lt"/>
              </a:rPr>
              <a:t>Group prenatal care models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b="1" dirty="0">
                <a:latin typeface="+mn-lt"/>
              </a:rPr>
              <a:t>Preconception care models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b="1" dirty="0">
                <a:latin typeface="+mn-lt"/>
              </a:rPr>
              <a:t>Smoking cessation</a:t>
            </a:r>
          </a:p>
        </p:txBody>
      </p:sp>
    </p:spTree>
    <p:extLst>
      <p:ext uri="{BB962C8B-B14F-4D97-AF65-F5344CB8AC3E}">
        <p14:creationId xmlns:p14="http://schemas.microsoft.com/office/powerpoint/2010/main" val="184047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Campaign Multi-Tier Approach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00055" y="2133600"/>
            <a:ext cx="4572000" cy="2286000"/>
          </a:xfrm>
        </p:spPr>
        <p:txBody>
          <a:bodyPr/>
          <a:lstStyle/>
          <a:p>
            <a:r>
              <a:rPr lang="en-US" dirty="0" smtClean="0"/>
              <a:t>Hospitals &amp; Clinics</a:t>
            </a:r>
          </a:p>
          <a:p>
            <a:r>
              <a:rPr lang="en-US" dirty="0" smtClean="0"/>
              <a:t>Health Care Professionals</a:t>
            </a:r>
          </a:p>
          <a:p>
            <a:r>
              <a:rPr lang="en-US" dirty="0" smtClean="0"/>
              <a:t>Consumers</a:t>
            </a:r>
          </a:p>
          <a:p>
            <a:r>
              <a:rPr lang="en-US" dirty="0" smtClean="0"/>
              <a:t>Professional Associations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5" y="2224089"/>
            <a:ext cx="3124200" cy="267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747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7200" cy="1162050"/>
          </a:xfrm>
        </p:spPr>
        <p:txBody>
          <a:bodyPr/>
          <a:lstStyle/>
          <a:p>
            <a:pPr algn="ctr"/>
            <a:r>
              <a:rPr lang="en-US" sz="2800" dirty="0" smtClean="0"/>
              <a:t>TIOP III</a:t>
            </a:r>
            <a:br>
              <a:rPr lang="en-US" sz="2800" dirty="0" smtClean="0"/>
            </a:br>
            <a:r>
              <a:rPr lang="en-US" sz="2800" dirty="0" smtClean="0"/>
              <a:t>Towards Improving the Outcome of Pregnancy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905001"/>
            <a:ext cx="5111750" cy="3505199"/>
          </a:xfrm>
        </p:spPr>
        <p:txBody>
          <a:bodyPr/>
          <a:lstStyle/>
          <a:p>
            <a:r>
              <a:rPr lang="en-US" sz="2000" dirty="0" smtClean="0"/>
              <a:t>Developed through partnership with the March of Dimes, American College of Obstetricians and Gynecologists, the American Medical Association, American Academy of Pediatrics and the American Academy of Family Physicians</a:t>
            </a:r>
          </a:p>
          <a:p>
            <a:pPr algn="ctr"/>
            <a:r>
              <a:rPr lang="en-US" sz="2000" dirty="0" smtClean="0"/>
              <a:t>TIOP I – 1976</a:t>
            </a:r>
          </a:p>
          <a:p>
            <a:pPr algn="ctr"/>
            <a:r>
              <a:rPr lang="en-US" sz="2000" dirty="0" smtClean="0"/>
              <a:t>TIOP II – 1990</a:t>
            </a:r>
          </a:p>
          <a:p>
            <a:pPr algn="ctr"/>
            <a:r>
              <a:rPr lang="en-US" sz="2000" dirty="0" smtClean="0"/>
              <a:t>TIOP III - 2010</a:t>
            </a:r>
          </a:p>
        </p:txBody>
      </p:sp>
      <p:pic>
        <p:nvPicPr>
          <p:cNvPr id="5" name="Picture 4" descr="Toward Improving the Outcome of Pregnancy II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1" y="1914553"/>
            <a:ext cx="2590800" cy="3495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9090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600" dirty="0" smtClean="0"/>
              <a:t>TIOP III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>Towards Improving the Outcome of Pregnancy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37338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9361B1"/>
                </a:solidFill>
              </a:rPr>
              <a:t>TIOP III – </a:t>
            </a:r>
            <a:r>
              <a:rPr lang="en-US" sz="2400" i="1" dirty="0" smtClean="0">
                <a:solidFill>
                  <a:srgbClr val="9361B1"/>
                </a:solidFill>
              </a:rPr>
              <a:t>“Enhancing Perinatal Health Through Quality, Safety and Performance Initiatives.”  </a:t>
            </a:r>
            <a:endParaRPr lang="en-US" sz="1000" i="1" dirty="0" smtClean="0">
              <a:solidFill>
                <a:srgbClr val="9361B1"/>
              </a:solidFill>
            </a:endParaRPr>
          </a:p>
          <a:p>
            <a:endParaRPr lang="en-US" sz="1000" dirty="0"/>
          </a:p>
          <a:p>
            <a:r>
              <a:rPr lang="en-US" dirty="0" smtClean="0"/>
              <a:t>Areas of focus include: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Developing</a:t>
            </a:r>
            <a:r>
              <a:rPr lang="en-US" dirty="0"/>
              <a:t>	</a:t>
            </a:r>
            <a:r>
              <a:rPr lang="en-US" dirty="0" smtClean="0"/>
              <a:t>robust perinatal QI and safety initiatives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Decreasing disparities in perinatal care and outcomes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Developing partnerships between providers and patients for shared decision-making and perinatal care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Standardizing the regionalization of perinatal services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Strengthening the national vital statistics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286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Eliminating Elective Deliveries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26" y="1752600"/>
            <a:ext cx="307452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91351" y="2438400"/>
            <a:ext cx="4795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39-Week Toolkit</a:t>
            </a:r>
          </a:p>
          <a:p>
            <a:r>
              <a:rPr lang="en-US" sz="2000" dirty="0" smtClean="0"/>
              <a:t>Quality Improvement Service Package</a:t>
            </a:r>
          </a:p>
          <a:p>
            <a:r>
              <a:rPr lang="en-US" sz="2000" dirty="0" smtClean="0"/>
              <a:t>Prematurity Prevention Resource Center</a:t>
            </a:r>
          </a:p>
        </p:txBody>
      </p:sp>
    </p:spTree>
    <p:extLst>
      <p:ext uri="{BB962C8B-B14F-4D97-AF65-F5344CB8AC3E}">
        <p14:creationId xmlns:p14="http://schemas.microsoft.com/office/powerpoint/2010/main" val="1920587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04422" y="685800"/>
            <a:ext cx="4044950" cy="914400"/>
          </a:xfrm>
        </p:spPr>
        <p:txBody>
          <a:bodyPr/>
          <a:lstStyle/>
          <a:p>
            <a:pPr algn="ctr"/>
            <a:r>
              <a:rPr lang="en-US" sz="3000" dirty="0" smtClean="0"/>
              <a:t>Consumer Education</a:t>
            </a:r>
            <a:endParaRPr lang="en-US" sz="3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04800"/>
            <a:ext cx="4199623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422" y="1981200"/>
            <a:ext cx="419104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16659"/>
      </p:ext>
    </p:extLst>
  </p:cSld>
  <p:clrMapOvr>
    <a:masterClrMapping/>
  </p:clrMapOvr>
</p:sld>
</file>

<file path=ppt/theme/theme1.xml><?xml version="1.0" encoding="utf-8"?>
<a:theme xmlns:a="http://schemas.openxmlformats.org/drawingml/2006/main" name="SMC11-485 PowerPoint Template, Light With Symbol">
  <a:themeElements>
    <a:clrScheme name="PPT_TempLight_Symbol 1">
      <a:dk1>
        <a:srgbClr val="262626"/>
      </a:dk1>
      <a:lt1>
        <a:srgbClr val="804E9B"/>
      </a:lt1>
      <a:dk2>
        <a:srgbClr val="C6EBB9"/>
      </a:dk2>
      <a:lt2>
        <a:srgbClr val="412A53"/>
      </a:lt2>
      <a:accent1>
        <a:srgbClr val="B0E39D"/>
      </a:accent1>
      <a:accent2>
        <a:srgbClr val="FFAF57"/>
      </a:accent2>
      <a:accent3>
        <a:srgbClr val="C0B2CB"/>
      </a:accent3>
      <a:accent4>
        <a:srgbClr val="1F1F1F"/>
      </a:accent4>
      <a:accent5>
        <a:srgbClr val="D4EFCC"/>
      </a:accent5>
      <a:accent6>
        <a:srgbClr val="E79E4E"/>
      </a:accent6>
      <a:hlink>
        <a:srgbClr val="33AAE1"/>
      </a:hlink>
      <a:folHlink>
        <a:srgbClr val="F256B2"/>
      </a:folHlink>
    </a:clrScheme>
    <a:fontScheme name="PPT_TempLight_Symbol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genda-Medium" pitchFamily="-64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genda-Medium" pitchFamily="-64" charset="0"/>
            <a:ea typeface="ＭＳ Ｐゴシック" pitchFamily="-64" charset="-128"/>
          </a:defRPr>
        </a:defPPr>
      </a:lstStyle>
    </a:lnDef>
  </a:objectDefaults>
  <a:extraClrSchemeLst>
    <a:extraClrScheme>
      <a:clrScheme name="PPT_TempLight_Symbol 1">
        <a:dk1>
          <a:srgbClr val="262626"/>
        </a:dk1>
        <a:lt1>
          <a:srgbClr val="804E9B"/>
        </a:lt1>
        <a:dk2>
          <a:srgbClr val="C6EBB9"/>
        </a:dk2>
        <a:lt2>
          <a:srgbClr val="412A53"/>
        </a:lt2>
        <a:accent1>
          <a:srgbClr val="B0E39D"/>
        </a:accent1>
        <a:accent2>
          <a:srgbClr val="FFAF57"/>
        </a:accent2>
        <a:accent3>
          <a:srgbClr val="C0B2CB"/>
        </a:accent3>
        <a:accent4>
          <a:srgbClr val="1F1F1F"/>
        </a:accent4>
        <a:accent5>
          <a:srgbClr val="D4EFCC"/>
        </a:accent5>
        <a:accent6>
          <a:srgbClr val="E79E4E"/>
        </a:accent6>
        <a:hlink>
          <a:srgbClr val="33AAE1"/>
        </a:hlink>
        <a:folHlink>
          <a:srgbClr val="F256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SMC11-485 PowerPoint Template, Light With Symbol.potx</Template>
  <TotalTime>863</TotalTime>
  <Words>438</Words>
  <Application>Microsoft Office PowerPoint</Application>
  <PresentationFormat>On-screen Show (4:3)</PresentationFormat>
  <Paragraphs>104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SMC11-485 PowerPoint Template, Light With Symbol</vt:lpstr>
      <vt:lpstr>Improving Birth Outcomes</vt:lpstr>
      <vt:lpstr>Agenda</vt:lpstr>
      <vt:lpstr>HBWW Campaign</vt:lpstr>
      <vt:lpstr>HBWW Campaign</vt:lpstr>
      <vt:lpstr>Campaign Multi-Tier Approach</vt:lpstr>
      <vt:lpstr>TIOP III Towards Improving the Outcome of Pregnancy</vt:lpstr>
      <vt:lpstr>TIOP III Towards Improving the Outcome of Pregnancy</vt:lpstr>
      <vt:lpstr>Eliminating Elective Deliveries</vt:lpstr>
      <vt:lpstr>PowerPoint Presentation</vt:lpstr>
      <vt:lpstr>PowerPoint Presentation</vt:lpstr>
      <vt:lpstr>PowerPoint Presentation</vt:lpstr>
      <vt:lpstr>Resource Access</vt:lpstr>
      <vt:lpstr>ASTHO 8X14 Challenge </vt:lpstr>
      <vt:lpstr>ASTHO Challenge - Kansas</vt:lpstr>
      <vt:lpstr>ASTHO Challenge Public Awareness Campaign</vt:lpstr>
      <vt:lpstr>You Can Participate!</vt:lpstr>
      <vt:lpstr>PowerPoint Presentation</vt:lpstr>
      <vt:lpstr>PowerPoint Presentation</vt:lpstr>
      <vt:lpstr>PowerPoint Presentation</vt:lpstr>
    </vt:vector>
  </TitlesOfParts>
  <Company>March of Dimes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Klein, Eric</dc:creator>
  <cp:lastModifiedBy>Daldrup, Diane</cp:lastModifiedBy>
  <cp:revision>56</cp:revision>
  <cp:lastPrinted>2013-01-22T19:54:34Z</cp:lastPrinted>
  <dcterms:created xsi:type="dcterms:W3CDTF">2010-03-09T16:10:16Z</dcterms:created>
  <dcterms:modified xsi:type="dcterms:W3CDTF">2013-01-23T22:50:27Z</dcterms:modified>
</cp:coreProperties>
</file>